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9" r:id="rId2"/>
    <p:sldId id="256" r:id="rId3"/>
    <p:sldId id="257" r:id="rId4"/>
    <p:sldId id="258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pt-PT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Madalena" initials="M" lastIdx="4" clrIdx="0"/>
  <p:cmAuthor id="1" name="GRAÇA" initials="G" lastIdx="2" clrIdx="1"/>
  <p:cmAuthor id="2" name="Windows User" initials="WU" lastIdx="1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33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886AD04D-1E36-4BE7-86C0-A513C1AB6FF2}" type="datetimeFigureOut">
              <a:rPr lang="pt-PT"/>
              <a:pPr>
                <a:defRPr/>
              </a:pPr>
              <a:t>08-08-2011</a:t>
            </a:fld>
            <a:endParaRPr lang="pt-PT"/>
          </a:p>
        </p:txBody>
      </p:sp>
      <p:sp>
        <p:nvSpPr>
          <p:cNvPr id="4" name="Marcador de Posição da Imagem do Diapositivo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pt-PT" noProof="0"/>
          </a:p>
        </p:txBody>
      </p:sp>
      <p:sp>
        <p:nvSpPr>
          <p:cNvPr id="5" name="Marcador de Posição de Nota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noProof="0" smtClean="0"/>
              <a:t>Clique para editar os estilos</a:t>
            </a:r>
          </a:p>
          <a:p>
            <a:pPr lvl="1"/>
            <a:r>
              <a:rPr lang="pt-PT" noProof="0" smtClean="0"/>
              <a:t>Segundo nível</a:t>
            </a:r>
          </a:p>
          <a:p>
            <a:pPr lvl="2"/>
            <a:r>
              <a:rPr lang="pt-PT" noProof="0" smtClean="0"/>
              <a:t>Terceiro nível</a:t>
            </a:r>
          </a:p>
          <a:p>
            <a:pPr lvl="3"/>
            <a:r>
              <a:rPr lang="pt-PT" noProof="0" smtClean="0"/>
              <a:t>Quarto nível</a:t>
            </a:r>
          </a:p>
          <a:p>
            <a:pPr lvl="4"/>
            <a:r>
              <a:rPr lang="pt-PT" noProof="0" smtClean="0"/>
              <a:t>Quinto nível</a:t>
            </a:r>
            <a:endParaRPr lang="pt-PT" noProof="0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41427F35-5401-4F11-8BC6-FEF9347C7C35}" type="slidenum">
              <a:rPr lang="pt-PT"/>
              <a:pPr>
                <a:defRPr/>
              </a:pPr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xmlns="" val="50385501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Marcador de Posição da Imagem do Diapositivo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Marcador de Posição de Nota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pt-PT" smtClean="0"/>
          </a:p>
        </p:txBody>
      </p:sp>
      <p:sp>
        <p:nvSpPr>
          <p:cNvPr id="14340" name="Marcador de Posição do Número do Diapositivo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3ABCCF8-9A95-4DEF-A5D0-A91D02E3963A}" type="slidenum">
              <a:rPr lang="pt-PT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pt-PT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Marcador de Posição da Imagem do Diapositivo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555" name="Marcador de Posição de Nota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pt-PT" smtClean="0"/>
          </a:p>
        </p:txBody>
      </p:sp>
      <p:sp>
        <p:nvSpPr>
          <p:cNvPr id="23556" name="Marcador de Posição do Número do Diapositivo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19A21A8-7CCD-41E6-A673-F7EE0642E492}" type="slidenum">
              <a:rPr lang="pt-PT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</a:t>
            </a:fld>
            <a:endParaRPr lang="pt-PT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Marcador de Posição da Imagem do Diapositivo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79" name="Marcador de Posição de Nota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pt-PT" smtClean="0"/>
          </a:p>
        </p:txBody>
      </p:sp>
      <p:sp>
        <p:nvSpPr>
          <p:cNvPr id="24580" name="Marcador de Posição do Número do Diapositivo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F470D9F-10F3-4740-8748-0E2434F586FC}" type="slidenum">
              <a:rPr lang="pt-PT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11</a:t>
            </a:fld>
            <a:endParaRPr lang="pt-PT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Marcador de Posição da Imagem do Diapositivo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3" name="Marcador de Posição de Nota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pt-PT" smtClean="0"/>
          </a:p>
        </p:txBody>
      </p:sp>
      <p:sp>
        <p:nvSpPr>
          <p:cNvPr id="15364" name="Marcador de Posição do Número do Diapositivo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9FF882F-2B6D-429C-A98C-1882B33B99EC}" type="slidenum">
              <a:rPr lang="pt-PT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</a:t>
            </a:fld>
            <a:endParaRPr lang="pt-PT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Marcador de Posição da Imagem do Diapositivo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7" name="Marcador de Posição de Nota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pt-PT" smtClean="0"/>
          </a:p>
        </p:txBody>
      </p:sp>
      <p:sp>
        <p:nvSpPr>
          <p:cNvPr id="16388" name="Marcador de Posição do Número do Diapositivo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8E4F837-6646-4618-9DA1-A98A51CBEEB0}" type="slidenum">
              <a:rPr lang="pt-PT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</a:t>
            </a:fld>
            <a:endParaRPr lang="pt-PT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Marcador de Posição da Imagem do Diapositivo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1" name="Marcador de Posição de Nota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pt-PT" smtClean="0"/>
          </a:p>
        </p:txBody>
      </p:sp>
      <p:sp>
        <p:nvSpPr>
          <p:cNvPr id="17412" name="Marcador de Posição do Número do Diapositivo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C5E55FF-0E2D-4DD5-9D0E-B71898389919}" type="slidenum">
              <a:rPr lang="pt-PT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</a:t>
            </a:fld>
            <a:endParaRPr lang="pt-PT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Marcador de Posição da Imagem do Diapositivo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5" name="Marcador de Posição de Nota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pt-PT" smtClean="0"/>
          </a:p>
        </p:txBody>
      </p:sp>
      <p:sp>
        <p:nvSpPr>
          <p:cNvPr id="18436" name="Marcador de Posição do Número do Diapositivo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69EF4E3-8EA4-4D0F-8796-DC1C510B333E}" type="slidenum">
              <a:rPr lang="pt-PT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</a:t>
            </a:fld>
            <a:endParaRPr lang="pt-PT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Marcador de Posição da Imagem do Diapositivo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59" name="Marcador de Posição de Nota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pt-PT" smtClean="0"/>
          </a:p>
        </p:txBody>
      </p:sp>
      <p:sp>
        <p:nvSpPr>
          <p:cNvPr id="19460" name="Marcador de Posição do Número do Diapositivo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EE83694-B933-4CD3-9AFC-1BD2F8BBC0D9}" type="slidenum">
              <a:rPr lang="pt-PT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</a:t>
            </a:fld>
            <a:endParaRPr lang="pt-PT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Marcador de Posição da Imagem do Diapositivo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Marcador de Posição de Nota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pt-PT" smtClean="0"/>
          </a:p>
        </p:txBody>
      </p:sp>
      <p:sp>
        <p:nvSpPr>
          <p:cNvPr id="20484" name="Marcador de Posição do Número do Diapositivo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D6E808A-35FB-43CB-B1AF-B36105477622}" type="slidenum">
              <a:rPr lang="pt-PT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7</a:t>
            </a:fld>
            <a:endParaRPr lang="pt-PT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Marcador de Posição da Imagem do Diapositivo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7" name="Marcador de Posição de Nota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pt-PT" smtClean="0"/>
          </a:p>
        </p:txBody>
      </p:sp>
      <p:sp>
        <p:nvSpPr>
          <p:cNvPr id="21508" name="Marcador de Posição do Número do Diapositivo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2288ABB-EA2A-45D8-8E38-5F146E2F407A}" type="slidenum">
              <a:rPr lang="pt-PT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8</a:t>
            </a:fld>
            <a:endParaRPr lang="pt-PT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Marcador de Posição da Imagem do Diapositivo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1" name="Marcador de Posição de Nota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pt-PT" smtClean="0"/>
          </a:p>
        </p:txBody>
      </p:sp>
      <p:sp>
        <p:nvSpPr>
          <p:cNvPr id="22532" name="Marcador de Posição do Número do Diapositivo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1B135E9-E739-42D3-B27B-05C08679AFC3}" type="slidenum">
              <a:rPr lang="pt-PT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9</a:t>
            </a:fld>
            <a:endParaRPr lang="pt-PT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pt-P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F1AC2A-7FB9-4028-8E67-85AE075D1C93}" type="datetimeFigureOut">
              <a:rPr lang="pt-PT"/>
              <a:pPr>
                <a:defRPr/>
              </a:pPr>
              <a:t>08-08-2011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C0AF47-9B00-4AA5-87D4-BF3B8892E347}" type="slidenum">
              <a:rPr lang="pt-PT"/>
              <a:pPr>
                <a:defRPr/>
              </a:pPr>
              <a:t>‹#›</a:t>
            </a:fld>
            <a:endParaRPr lang="pt-P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AFC589-145B-4A8C-B1D0-BEF021343FD1}" type="datetimeFigureOut">
              <a:rPr lang="pt-PT"/>
              <a:pPr>
                <a:defRPr/>
              </a:pPr>
              <a:t>08-08-2011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6EA1A6-7478-454A-A955-1AE19E18D7C0}" type="slidenum">
              <a:rPr lang="pt-PT"/>
              <a:pPr>
                <a:defRPr/>
              </a:pPr>
              <a:t>‹#›</a:t>
            </a:fld>
            <a:endParaRPr lang="pt-P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D3F838-3A11-469E-A7F6-1C9961A2FECE}" type="datetimeFigureOut">
              <a:rPr lang="pt-PT"/>
              <a:pPr>
                <a:defRPr/>
              </a:pPr>
              <a:t>08-08-2011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2E4B85-9798-4817-A432-A765B311F044}" type="slidenum">
              <a:rPr lang="pt-PT"/>
              <a:pPr>
                <a:defRPr/>
              </a:pPr>
              <a:t>‹#›</a:t>
            </a:fld>
            <a:endParaRPr lang="pt-P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1833B7-6384-4AF4-BCC9-1D74705FA4B3}" type="datetimeFigureOut">
              <a:rPr lang="pt-PT"/>
              <a:pPr>
                <a:defRPr/>
              </a:pPr>
              <a:t>08-08-2011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7EC12E-5420-442D-AEBD-95A2B63D2D53}" type="slidenum">
              <a:rPr lang="pt-PT"/>
              <a:pPr>
                <a:defRPr/>
              </a:pPr>
              <a:t>‹#›</a:t>
            </a:fld>
            <a:endParaRPr lang="pt-P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39D4E6-F6AC-467E-B8C1-E63B93C61AF7}" type="datetimeFigureOut">
              <a:rPr lang="pt-PT"/>
              <a:pPr>
                <a:defRPr/>
              </a:pPr>
              <a:t>08-08-2011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0AF320-86AA-4EB7-93AE-4B55C4480A26}" type="slidenum">
              <a:rPr lang="pt-PT"/>
              <a:pPr>
                <a:defRPr/>
              </a:pPr>
              <a:t>‹#›</a:t>
            </a:fld>
            <a:endParaRPr lang="pt-P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EEB60D-7AA9-4EBA-A523-C7F5E69D99B4}" type="datetimeFigureOut">
              <a:rPr lang="pt-PT"/>
              <a:pPr>
                <a:defRPr/>
              </a:pPr>
              <a:t>08-08-2011</a:t>
            </a:fld>
            <a:endParaRPr lang="pt-PT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13CBE5-6E00-4199-86FE-00E2D595E2BA}" type="slidenum">
              <a:rPr lang="pt-PT"/>
              <a:pPr>
                <a:defRPr/>
              </a:pPr>
              <a:t>‹#›</a:t>
            </a:fld>
            <a:endParaRPr lang="pt-P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4099E5-3FE4-4A05-B730-D46C2241FDE5}" type="datetimeFigureOut">
              <a:rPr lang="pt-PT"/>
              <a:pPr>
                <a:defRPr/>
              </a:pPr>
              <a:t>08-08-2011</a:t>
            </a:fld>
            <a:endParaRPr lang="pt-PT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0C301B-A4B3-486C-A07F-29E4A747CE07}" type="slidenum">
              <a:rPr lang="pt-PT"/>
              <a:pPr>
                <a:defRPr/>
              </a:pPr>
              <a:t>‹#›</a:t>
            </a:fld>
            <a:endParaRPr lang="pt-P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611D5A-6CA3-4B8B-A7E6-77449A7F55C5}" type="datetimeFigureOut">
              <a:rPr lang="pt-PT"/>
              <a:pPr>
                <a:defRPr/>
              </a:pPr>
              <a:t>08-08-2011</a:t>
            </a:fld>
            <a:endParaRPr lang="pt-PT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201EF2-6C6B-49A4-9100-0BA95ED94647}" type="slidenum">
              <a:rPr lang="pt-PT"/>
              <a:pPr>
                <a:defRPr/>
              </a:pPr>
              <a:t>‹#›</a:t>
            </a:fld>
            <a:endParaRPr lang="pt-P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4252F4-5BFA-4E8F-B2AA-63888DD082FD}" type="datetimeFigureOut">
              <a:rPr lang="pt-PT"/>
              <a:pPr>
                <a:defRPr/>
              </a:pPr>
              <a:t>08-08-2011</a:t>
            </a:fld>
            <a:endParaRPr lang="pt-PT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81587E-D973-4DB6-891A-26FB732A19AD}" type="slidenum">
              <a:rPr lang="pt-PT"/>
              <a:pPr>
                <a:defRPr/>
              </a:pPr>
              <a:t>‹#›</a:t>
            </a:fld>
            <a:endParaRPr lang="pt-P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BE33F4-F7B5-43A4-AC5D-C2861CE2DB84}" type="datetimeFigureOut">
              <a:rPr lang="pt-PT"/>
              <a:pPr>
                <a:defRPr/>
              </a:pPr>
              <a:t>08-08-2011</a:t>
            </a:fld>
            <a:endParaRPr lang="pt-PT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CC1486-AF83-4DE6-85D2-3A3F3455E00F}" type="slidenum">
              <a:rPr lang="pt-PT"/>
              <a:pPr>
                <a:defRPr/>
              </a:pPr>
              <a:t>‹#›</a:t>
            </a:fld>
            <a:endParaRPr lang="pt-P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pt-PT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AC2A1E-2801-4B5E-B5FE-A6E2CDCA8F5E}" type="datetimeFigureOut">
              <a:rPr lang="pt-PT"/>
              <a:pPr>
                <a:defRPr/>
              </a:pPr>
              <a:t>08-08-2011</a:t>
            </a:fld>
            <a:endParaRPr lang="pt-PT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5F3ACA-8D73-46E1-8011-A1C7DE7A95D0}" type="slidenum">
              <a:rPr lang="pt-PT"/>
              <a:pPr>
                <a:defRPr/>
              </a:pPr>
              <a:t>‹#›</a:t>
            </a:fld>
            <a:endParaRPr lang="pt-P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pt-PT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90F79C3-9A5B-43EF-98A4-5CFA15201CD8}" type="datetimeFigureOut">
              <a:rPr lang="pt-PT"/>
              <a:pPr>
                <a:defRPr/>
              </a:pPr>
              <a:t>08-08-2011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35B0DCE-9694-4ED4-A591-086D959B5B84}" type="slidenum">
              <a:rPr lang="pt-PT"/>
              <a:pPr>
                <a:defRPr/>
              </a:pPr>
              <a:t>‹#›</a:t>
            </a:fld>
            <a:endParaRPr lang="pt-P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Box 5"/>
          <p:cNvSpPr txBox="1">
            <a:spLocks noChangeArrowheads="1"/>
          </p:cNvSpPr>
          <p:nvPr/>
        </p:nvSpPr>
        <p:spPr bwMode="auto">
          <a:xfrm>
            <a:off x="2771800" y="1556792"/>
            <a:ext cx="316835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lvl="1"/>
            <a:r>
              <a:rPr lang="en-US" sz="2800" b="1" dirty="0">
                <a:solidFill>
                  <a:srgbClr val="C00000"/>
                </a:solidFill>
                <a:latin typeface="Verdana" pitchFamily="34" charset="0"/>
              </a:rPr>
              <a:t>O RETRATO</a:t>
            </a:r>
          </a:p>
        </p:txBody>
      </p:sp>
    </p:spTree>
  </p:cSld>
  <p:clrMapOvr>
    <a:masterClrMapping/>
  </p:clrMapOvr>
  <p:transition spd="slow" advTm="5000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50825" y="1773238"/>
            <a:ext cx="4033838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PT" sz="2000" dirty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Exemplo de um </a:t>
            </a:r>
            <a:r>
              <a:rPr lang="pt-PT" sz="2000" dirty="0">
                <a:solidFill>
                  <a:schemeClr val="accent3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retrato físico</a:t>
            </a:r>
            <a:r>
              <a:rPr lang="pt-PT" sz="2000" dirty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:</a:t>
            </a:r>
          </a:p>
        </p:txBody>
      </p:sp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468313" y="2276475"/>
            <a:ext cx="7272337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/>
            <a:r>
              <a:rPr lang="pt-PT" sz="2000">
                <a:solidFill>
                  <a:schemeClr val="bg1"/>
                </a:solidFill>
                <a:latin typeface="Verdana" pitchFamily="34" charset="0"/>
              </a:rPr>
              <a:t>“Jójó parou e olhou outro </a:t>
            </a:r>
            <a:r>
              <a:rPr lang="pt-PT" sz="2000">
                <a:solidFill>
                  <a:schemeClr val="tx2"/>
                </a:solidFill>
                <a:latin typeface="Verdana" pitchFamily="34" charset="0"/>
              </a:rPr>
              <a:t>miúdo de bata bem lavada e passada a ferro, com bons sapatos, uma mochila bem </a:t>
            </a:r>
            <a:r>
              <a:rPr lang="pt-PT" sz="2000" i="1">
                <a:solidFill>
                  <a:schemeClr val="tx2"/>
                </a:solidFill>
                <a:latin typeface="Verdana" pitchFamily="34" charset="0"/>
              </a:rPr>
              <a:t>cuiada</a:t>
            </a:r>
            <a:r>
              <a:rPr lang="pt-PT" sz="2000">
                <a:solidFill>
                  <a:schemeClr val="tx2"/>
                </a:solidFill>
                <a:latin typeface="Verdana" pitchFamily="34" charset="0"/>
              </a:rPr>
              <a:t> e uma grande manga na mão</a:t>
            </a:r>
            <a:r>
              <a:rPr lang="pt-PT" sz="2000">
                <a:solidFill>
                  <a:schemeClr val="bg1"/>
                </a:solidFill>
                <a:latin typeface="Verdana" pitchFamily="34" charset="0"/>
              </a:rPr>
              <a:t>.”</a:t>
            </a:r>
          </a:p>
        </p:txBody>
      </p:sp>
      <p:sp>
        <p:nvSpPr>
          <p:cNvPr id="27650" name="Rectangle 2"/>
          <p:cNvSpPr>
            <a:spLocks noChangeArrowheads="1"/>
          </p:cNvSpPr>
          <p:nvPr/>
        </p:nvSpPr>
        <p:spPr bwMode="auto">
          <a:xfrm>
            <a:off x="323850" y="3644900"/>
            <a:ext cx="691197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PT" sz="2000" dirty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Exemplos de adjetivos usados num </a:t>
            </a:r>
            <a:r>
              <a:rPr lang="pt-PT" sz="2000" dirty="0">
                <a:solidFill>
                  <a:schemeClr val="accent3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retrato psicológico</a:t>
            </a:r>
            <a:r>
              <a:rPr lang="pt-PT" sz="2000" dirty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:</a:t>
            </a:r>
          </a:p>
        </p:txBody>
      </p:sp>
      <p:sp>
        <p:nvSpPr>
          <p:cNvPr id="33793" name="Rectangle 1"/>
          <p:cNvSpPr>
            <a:spLocks noChangeArrowheads="1"/>
          </p:cNvSpPr>
          <p:nvPr/>
        </p:nvSpPr>
        <p:spPr bwMode="auto">
          <a:xfrm>
            <a:off x="1476375" y="4437063"/>
            <a:ext cx="1027113" cy="175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just">
              <a:lnSpc>
                <a:spcPct val="150000"/>
              </a:lnSpc>
              <a:defRPr/>
            </a:pPr>
            <a:r>
              <a:rPr lang="pt-PT" dirty="0">
                <a:solidFill>
                  <a:schemeClr val="tx2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Atento</a:t>
            </a:r>
          </a:p>
          <a:p>
            <a:pPr algn="just" eaLnBrk="0" hangingPunct="0">
              <a:lnSpc>
                <a:spcPct val="150000"/>
              </a:lnSpc>
              <a:defRPr/>
            </a:pPr>
            <a:r>
              <a:rPr lang="pt-PT" dirty="0">
                <a:solidFill>
                  <a:schemeClr val="accent3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Meigo</a:t>
            </a:r>
          </a:p>
          <a:p>
            <a:pPr algn="just" eaLnBrk="0" hangingPunct="0">
              <a:lnSpc>
                <a:spcPct val="150000"/>
              </a:lnSpc>
              <a:defRPr/>
            </a:pPr>
            <a:r>
              <a:rPr lang="pt-PT" dirty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Tímido</a:t>
            </a:r>
          </a:p>
          <a:p>
            <a:pPr algn="just" eaLnBrk="0" hangingPunct="0">
              <a:lnSpc>
                <a:spcPct val="150000"/>
              </a:lnSpc>
              <a:defRPr/>
            </a:pPr>
            <a:r>
              <a:rPr lang="pt-PT" dirty="0">
                <a:solidFill>
                  <a:schemeClr val="accent2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Egoísta</a:t>
            </a:r>
          </a:p>
        </p:txBody>
      </p:sp>
      <p:sp>
        <p:nvSpPr>
          <p:cNvPr id="33794" name="Rectangle 2"/>
          <p:cNvSpPr>
            <a:spLocks noChangeArrowheads="1"/>
          </p:cNvSpPr>
          <p:nvPr/>
        </p:nvSpPr>
        <p:spPr bwMode="auto">
          <a:xfrm>
            <a:off x="3419475" y="4437063"/>
            <a:ext cx="1328738" cy="175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just">
              <a:lnSpc>
                <a:spcPct val="150000"/>
              </a:lnSpc>
              <a:defRPr/>
            </a:pPr>
            <a:r>
              <a:rPr lang="pt-PT" dirty="0">
                <a:solidFill>
                  <a:schemeClr val="accent3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Confiante</a:t>
            </a:r>
          </a:p>
          <a:p>
            <a:pPr algn="just" eaLnBrk="0" hangingPunct="0">
              <a:lnSpc>
                <a:spcPct val="150000"/>
              </a:lnSpc>
              <a:defRPr/>
            </a:pPr>
            <a:r>
              <a:rPr lang="pt-PT" dirty="0">
                <a:solidFill>
                  <a:schemeClr val="accent2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Simpático</a:t>
            </a:r>
          </a:p>
          <a:p>
            <a:pPr algn="just" eaLnBrk="0" hangingPunct="0">
              <a:lnSpc>
                <a:spcPct val="150000"/>
              </a:lnSpc>
              <a:defRPr/>
            </a:pPr>
            <a:r>
              <a:rPr lang="pt-PT" dirty="0">
                <a:solidFill>
                  <a:schemeClr val="tx2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Sincero</a:t>
            </a:r>
          </a:p>
          <a:p>
            <a:pPr algn="just" eaLnBrk="0" hangingPunct="0">
              <a:lnSpc>
                <a:spcPct val="150000"/>
              </a:lnSpc>
              <a:defRPr/>
            </a:pPr>
            <a:r>
              <a:rPr lang="pt-PT" dirty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Nervoso</a:t>
            </a:r>
          </a:p>
        </p:txBody>
      </p:sp>
      <p:sp>
        <p:nvSpPr>
          <p:cNvPr id="33795" name="Rectangle 3"/>
          <p:cNvSpPr>
            <a:spLocks noChangeArrowheads="1"/>
          </p:cNvSpPr>
          <p:nvPr/>
        </p:nvSpPr>
        <p:spPr bwMode="auto">
          <a:xfrm>
            <a:off x="5435600" y="4365625"/>
            <a:ext cx="1354138" cy="175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just">
              <a:lnSpc>
                <a:spcPct val="150000"/>
              </a:lnSpc>
              <a:defRPr/>
            </a:pPr>
            <a:r>
              <a:rPr lang="pt-PT" dirty="0">
                <a:solidFill>
                  <a:schemeClr val="accent2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Falador</a:t>
            </a:r>
          </a:p>
          <a:p>
            <a:pPr algn="just" eaLnBrk="0" hangingPunct="0">
              <a:lnSpc>
                <a:spcPct val="150000"/>
              </a:lnSpc>
              <a:defRPr/>
            </a:pPr>
            <a:r>
              <a:rPr lang="pt-PT" dirty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Sonhador</a:t>
            </a:r>
          </a:p>
          <a:p>
            <a:pPr algn="just" eaLnBrk="0" hangingPunct="0">
              <a:lnSpc>
                <a:spcPct val="150000"/>
              </a:lnSpc>
              <a:defRPr/>
            </a:pPr>
            <a:r>
              <a:rPr lang="pt-PT" dirty="0">
                <a:solidFill>
                  <a:schemeClr val="accent3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Leal</a:t>
            </a:r>
          </a:p>
          <a:p>
            <a:pPr algn="just" eaLnBrk="0" hangingPunct="0">
              <a:lnSpc>
                <a:spcPct val="150000"/>
              </a:lnSpc>
              <a:defRPr/>
            </a:pPr>
            <a:r>
              <a:rPr lang="pt-PT" dirty="0">
                <a:solidFill>
                  <a:schemeClr val="tx2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Misterioso</a:t>
            </a:r>
          </a:p>
        </p:txBody>
      </p:sp>
    </p:spTree>
  </p:cSld>
  <p:clrMapOvr>
    <a:masterClrMapping/>
  </p:clrMapOvr>
  <p:transition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0"/>
                            </p:stCondLst>
                            <p:childTnLst>
                              <p:par>
                                <p:cTn id="1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0" fill="hold"/>
                                        <p:tgtEl>
                                          <p:spTgt spid="276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0" fill="hold"/>
                                        <p:tgtEl>
                                          <p:spTgt spid="276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0"/>
                                        <p:tgtEl>
                                          <p:spTgt spid="276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0"/>
                            </p:stCondLst>
                            <p:childTnLst>
                              <p:par>
                                <p:cTn id="18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0"/>
                            </p:stCondLst>
                            <p:childTnLst>
                              <p:par>
                                <p:cTn id="2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0"/>
                                        <p:tgtEl>
                                          <p:spTgt spid="337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0"/>
                            </p:stCondLst>
                            <p:childTnLst>
                              <p:par>
                                <p:cTn id="2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0"/>
                            </p:stCondLst>
                            <p:childTnLst>
                              <p:par>
                                <p:cTn id="3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0"/>
                                        <p:tgtEl>
                                          <p:spTgt spid="33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7649" grpId="0"/>
      <p:bldP spid="27650" grpId="0"/>
      <p:bldP spid="33793" grpId="0"/>
      <p:bldP spid="33794" grpId="0"/>
      <p:bldP spid="3379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68313" y="2205038"/>
            <a:ext cx="3598862" cy="10156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PT" sz="2000" dirty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O </a:t>
            </a:r>
            <a:r>
              <a:rPr lang="pt-PT" sz="2000" dirty="0">
                <a:solidFill>
                  <a:schemeClr val="accent3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retrato</a:t>
            </a:r>
            <a:r>
              <a:rPr lang="pt-PT" sz="2000" dirty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permite-nos descrever as </a:t>
            </a:r>
            <a:r>
              <a:rPr lang="pt-PT" sz="2000" dirty="0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personagens </a:t>
            </a:r>
            <a:r>
              <a:rPr lang="pt-PT" sz="2000" dirty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na sua totalidade.</a:t>
            </a:r>
          </a:p>
        </p:txBody>
      </p:sp>
      <p:sp>
        <p:nvSpPr>
          <p:cNvPr id="27650" name="Rectangle 2"/>
          <p:cNvSpPr>
            <a:spLocks noChangeArrowheads="1"/>
          </p:cNvSpPr>
          <p:nvPr/>
        </p:nvSpPr>
        <p:spPr bwMode="auto">
          <a:xfrm>
            <a:off x="827088" y="4076700"/>
            <a:ext cx="3097212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/>
            <a:r>
              <a:rPr lang="pt-PT" sz="2000" dirty="0">
                <a:solidFill>
                  <a:schemeClr val="bg1"/>
                </a:solidFill>
                <a:latin typeface="Verdana" pitchFamily="34" charset="0"/>
              </a:rPr>
              <a:t>Assim, conseguimos que os </a:t>
            </a:r>
            <a:r>
              <a:rPr lang="pt-PT" sz="2000" dirty="0" smtClean="0">
                <a:solidFill>
                  <a:schemeClr val="bg1"/>
                </a:solidFill>
                <a:latin typeface="Verdana" pitchFamily="34" charset="0"/>
              </a:rPr>
              <a:t>leitores </a:t>
            </a:r>
            <a:r>
              <a:rPr lang="pt-PT" sz="2000" dirty="0">
                <a:solidFill>
                  <a:schemeClr val="bg1"/>
                </a:solidFill>
                <a:latin typeface="Verdana" pitchFamily="34" charset="0"/>
              </a:rPr>
              <a:t>as </a:t>
            </a:r>
            <a:r>
              <a:rPr lang="pt-PT" sz="2000" dirty="0">
                <a:solidFill>
                  <a:schemeClr val="tx2"/>
                </a:solidFill>
                <a:latin typeface="Verdana" pitchFamily="34" charset="0"/>
              </a:rPr>
              <a:t>imaginem</a:t>
            </a:r>
            <a:r>
              <a:rPr lang="pt-PT" sz="2000" dirty="0">
                <a:solidFill>
                  <a:schemeClr val="bg1"/>
                </a:solidFill>
                <a:latin typeface="Verdana" pitchFamily="34" charset="0"/>
              </a:rPr>
              <a:t> com mais nitidez!</a:t>
            </a:r>
          </a:p>
        </p:txBody>
      </p:sp>
      <p:pic>
        <p:nvPicPr>
          <p:cNvPr id="8" name="Imagem 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4598246" y="2133600"/>
            <a:ext cx="3005032" cy="393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0"/>
                            </p:stCondLst>
                            <p:childTnLst>
                              <p:par>
                                <p:cTn id="9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1400"/>
                            </p:stCondLst>
                            <p:childTnLst>
                              <p:par>
                                <p:cTn id="19" presetID="6" presetClass="exit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20" dur="5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6400"/>
                            </p:stCondLst>
                            <p:childTnLst>
                              <p:par>
                                <p:cTn id="23" presetID="35" presetClass="exit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4" dur="50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0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0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0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1400"/>
                            </p:stCondLst>
                            <p:childTnLst>
                              <p:par>
                                <p:cTn id="30" presetID="2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1" dur="5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3" dur="5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27650" grpId="0"/>
      <p:bldP spid="27650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-180975" y="1844675"/>
            <a:ext cx="8137525" cy="7080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444500" lvl="1"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PT" sz="2000" dirty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O </a:t>
            </a:r>
            <a:r>
              <a:rPr lang="pt-PT" sz="2000" dirty="0">
                <a:solidFill>
                  <a:schemeClr val="accent3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retrato</a:t>
            </a:r>
            <a:r>
              <a:rPr lang="pt-PT" sz="2000" dirty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é a representação de uma pessoa ou de uma personagem, em fotografia, em pintura ou em palavras.</a:t>
            </a:r>
            <a:endParaRPr lang="en-US" sz="2000" dirty="0">
              <a:solidFill>
                <a:schemeClr val="bg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11" name="Imagem 1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2268538" y="2714758"/>
            <a:ext cx="3638550" cy="37271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0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accel="100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accel="100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/>
          <p:cNvSpPr txBox="1"/>
          <p:nvPr/>
        </p:nvSpPr>
        <p:spPr>
          <a:xfrm>
            <a:off x="323850" y="2060575"/>
            <a:ext cx="7343775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PT" sz="2000" dirty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Pode apresentar características físicas - </a:t>
            </a:r>
            <a:r>
              <a:rPr lang="pt-PT" sz="2000" dirty="0">
                <a:solidFill>
                  <a:schemeClr val="accent3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retrato físico</a:t>
            </a:r>
            <a:r>
              <a:rPr lang="pt-PT" sz="2000" dirty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.</a:t>
            </a:r>
          </a:p>
        </p:txBody>
      </p:sp>
      <p:pic>
        <p:nvPicPr>
          <p:cNvPr id="7" name="Imagem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4284663" y="2736657"/>
            <a:ext cx="2482850" cy="37310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Imagem 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1395230" y="2636838"/>
            <a:ext cx="2608627" cy="3919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0" decel="100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0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accel="100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accel="100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827088" y="1773238"/>
            <a:ext cx="6408737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PT" sz="2000" dirty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Características psicológicas - </a:t>
            </a:r>
            <a:r>
              <a:rPr lang="pt-PT" sz="2000" dirty="0">
                <a:solidFill>
                  <a:schemeClr val="accent3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retrato psicológico</a:t>
            </a:r>
            <a:r>
              <a:rPr lang="pt-PT" sz="2000" dirty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.</a:t>
            </a:r>
          </a:p>
        </p:txBody>
      </p:sp>
      <p:pic>
        <p:nvPicPr>
          <p:cNvPr id="4" name="Imagem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611188" y="2528804"/>
            <a:ext cx="3244850" cy="21591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Imagem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4067175" y="3146581"/>
            <a:ext cx="3057525" cy="28508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0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accel="100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accel="100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323850" y="1844675"/>
            <a:ext cx="53276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pt-PT" sz="2000">
                <a:solidFill>
                  <a:schemeClr val="bg1"/>
                </a:solidFill>
                <a:latin typeface="Verdana" pitchFamily="34" charset="0"/>
              </a:rPr>
              <a:t>E ainda gostos, hábitos ou profissões.</a:t>
            </a:r>
          </a:p>
        </p:txBody>
      </p:sp>
      <p:pic>
        <p:nvPicPr>
          <p:cNvPr id="5" name="Imagem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487363" y="2420938"/>
            <a:ext cx="3400425" cy="2266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Imagem 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4211638" y="3502651"/>
            <a:ext cx="3449637" cy="25879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0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accel="100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accel="100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79388" y="1844675"/>
            <a:ext cx="7705725" cy="1323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PT" sz="2000" dirty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Geralmente, o </a:t>
            </a:r>
            <a:r>
              <a:rPr lang="pt-PT" sz="2000" dirty="0">
                <a:solidFill>
                  <a:schemeClr val="accent3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retrato físico</a:t>
            </a:r>
            <a:r>
              <a:rPr lang="pt-PT" sz="2000" dirty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é uma caracterização detalhada da personagem, partindo do seu </a:t>
            </a:r>
            <a:r>
              <a:rPr lang="pt-PT" sz="2000" dirty="0">
                <a:solidFill>
                  <a:schemeClr val="accent1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aspeto global</a:t>
            </a:r>
            <a:r>
              <a:rPr lang="pt-PT" sz="2000" dirty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e especificando com mais pormenores os seus </a:t>
            </a:r>
            <a:r>
              <a:rPr lang="pt-PT" sz="2000" dirty="0">
                <a:solidFill>
                  <a:schemeClr val="accent1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traços individuais</a:t>
            </a:r>
            <a:r>
              <a:rPr lang="pt-PT" sz="2000" dirty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.</a:t>
            </a:r>
          </a:p>
        </p:txBody>
      </p:sp>
      <p:pic>
        <p:nvPicPr>
          <p:cNvPr id="7" name="Imagem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63713" y="3068638"/>
            <a:ext cx="2447925" cy="338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4500563" y="3068638"/>
            <a:ext cx="1871662" cy="341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defRPr/>
            </a:pPr>
            <a:r>
              <a:rPr lang="pt-PT" dirty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Altura</a:t>
            </a:r>
          </a:p>
          <a:p>
            <a:pPr eaLnBrk="0" hangingPunct="0">
              <a:defRPr/>
            </a:pPr>
            <a:r>
              <a:rPr lang="pt-PT" dirty="0">
                <a:solidFill>
                  <a:schemeClr val="tx2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Peso</a:t>
            </a:r>
          </a:p>
          <a:p>
            <a:pPr eaLnBrk="0" hangingPunct="0">
              <a:defRPr/>
            </a:pPr>
            <a:r>
              <a:rPr lang="pt-PT" dirty="0">
                <a:solidFill>
                  <a:schemeClr val="accent3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Pele</a:t>
            </a:r>
          </a:p>
          <a:p>
            <a:pPr eaLnBrk="0" hangingPunct="0">
              <a:defRPr/>
            </a:pPr>
            <a:r>
              <a:rPr lang="pt-PT" dirty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Cabelo</a:t>
            </a:r>
          </a:p>
          <a:p>
            <a:pPr eaLnBrk="0" hangingPunct="0">
              <a:defRPr/>
            </a:pPr>
            <a:r>
              <a:rPr lang="pt-PT" dirty="0">
                <a:solidFill>
                  <a:schemeClr val="accent3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Barba</a:t>
            </a:r>
          </a:p>
          <a:p>
            <a:pPr eaLnBrk="0" hangingPunct="0">
              <a:defRPr/>
            </a:pPr>
            <a:r>
              <a:rPr lang="pt-PT" dirty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Rosto</a:t>
            </a:r>
          </a:p>
          <a:p>
            <a:pPr eaLnBrk="0" hangingPunct="0">
              <a:defRPr/>
            </a:pPr>
            <a:r>
              <a:rPr lang="pt-PT" dirty="0">
                <a:solidFill>
                  <a:schemeClr val="tx2">
                    <a:lumMod val="7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Olhos</a:t>
            </a:r>
          </a:p>
          <a:p>
            <a:pPr eaLnBrk="0" hangingPunct="0">
              <a:defRPr/>
            </a:pPr>
            <a:r>
              <a:rPr lang="pt-PT" dirty="0">
                <a:solidFill>
                  <a:schemeClr val="accent3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Nariz</a:t>
            </a:r>
          </a:p>
          <a:p>
            <a:pPr eaLnBrk="0" hangingPunct="0">
              <a:defRPr/>
            </a:pPr>
            <a:r>
              <a:rPr lang="pt-PT" dirty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Boca</a:t>
            </a:r>
          </a:p>
          <a:p>
            <a:pPr eaLnBrk="0" hangingPunct="0">
              <a:defRPr/>
            </a:pPr>
            <a:r>
              <a:rPr lang="pt-PT" dirty="0">
                <a:solidFill>
                  <a:schemeClr val="accent3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Pescoço</a:t>
            </a:r>
          </a:p>
          <a:p>
            <a:pPr eaLnBrk="0" hangingPunct="0">
              <a:defRPr/>
            </a:pPr>
            <a:r>
              <a:rPr lang="pt-PT" dirty="0">
                <a:solidFill>
                  <a:schemeClr val="tx2">
                    <a:lumMod val="7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Ombros</a:t>
            </a:r>
          </a:p>
          <a:p>
            <a:pPr eaLnBrk="0" hangingPunct="0">
              <a:defRPr/>
            </a:pPr>
            <a:r>
              <a:rPr lang="pt-PT" dirty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Vestuário</a:t>
            </a:r>
            <a:r>
              <a:rPr lang="pt-PT" dirty="0">
                <a:solidFill>
                  <a:srgbClr val="CC33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, etc.</a:t>
            </a:r>
          </a:p>
        </p:txBody>
      </p:sp>
    </p:spTree>
  </p:cSld>
  <p:clrMapOvr>
    <a:masterClrMapping/>
  </p:clrMapOvr>
  <p:transition advTm="2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0"/>
                            </p:stCondLst>
                            <p:childTnLst>
                              <p:par>
                                <p:cTn id="1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0"/>
                            </p:stCondLst>
                            <p:childTnLst>
                              <p:par>
                                <p:cTn id="1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0"/>
                                        <p:tgtEl>
                                          <p:spTgt spid="2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04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611188" y="2349500"/>
            <a:ext cx="3455987" cy="25542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PT" sz="2000" dirty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O </a:t>
            </a:r>
            <a:r>
              <a:rPr lang="pt-PT" sz="2000" dirty="0">
                <a:solidFill>
                  <a:schemeClr val="accent3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retrato psicológico</a:t>
            </a:r>
            <a:r>
              <a:rPr lang="pt-PT" sz="2000" dirty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inclui informações sobre o seu feitio ou </a:t>
            </a:r>
            <a:r>
              <a:rPr lang="pt-PT" sz="2000" dirty="0">
                <a:solidFill>
                  <a:schemeClr val="tx2">
                    <a:lumMod val="7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personalidade</a:t>
            </a:r>
            <a:r>
              <a:rPr lang="pt-PT" sz="2000" dirty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, os seus defeitos e qualidades, os seus sentimentos e desejos, e as suas </a:t>
            </a:r>
            <a:r>
              <a:rPr lang="pt-PT" sz="2000" dirty="0">
                <a:solidFill>
                  <a:schemeClr val="tx2">
                    <a:lumMod val="7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atitudes</a:t>
            </a:r>
            <a:r>
              <a:rPr lang="pt-PT" sz="2000" dirty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. </a:t>
            </a:r>
          </a:p>
        </p:txBody>
      </p:sp>
      <p:pic>
        <p:nvPicPr>
          <p:cNvPr id="5" name="Imagem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6100" y="2349500"/>
            <a:ext cx="3302000" cy="3636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0"/>
                            </p:stCondLst>
                            <p:childTnLst>
                              <p:par>
                                <p:cTn id="1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250825" y="1773238"/>
            <a:ext cx="7489825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pt-PT" sz="2000">
                <a:solidFill>
                  <a:schemeClr val="bg1"/>
                </a:solidFill>
                <a:latin typeface="Verdana" pitchFamily="34" charset="0"/>
              </a:rPr>
              <a:t>Por fim, o retrato pode ser enriquecido com indicações acerca dos </a:t>
            </a:r>
            <a:r>
              <a:rPr lang="pt-PT" sz="2000">
                <a:solidFill>
                  <a:schemeClr val="tx2"/>
                </a:solidFill>
                <a:latin typeface="Verdana" pitchFamily="34" charset="0"/>
              </a:rPr>
              <a:t>interesses</a:t>
            </a:r>
            <a:r>
              <a:rPr lang="pt-PT" sz="2000">
                <a:solidFill>
                  <a:schemeClr val="bg1"/>
                </a:solidFill>
                <a:latin typeface="Verdana" pitchFamily="34" charset="0"/>
              </a:rPr>
              <a:t>, das aptidões, das preferências, dos </a:t>
            </a:r>
            <a:r>
              <a:rPr lang="pt-PT" sz="2000">
                <a:solidFill>
                  <a:schemeClr val="tx2"/>
                </a:solidFill>
                <a:latin typeface="Verdana" pitchFamily="34" charset="0"/>
              </a:rPr>
              <a:t>passatempos</a:t>
            </a:r>
            <a:r>
              <a:rPr lang="pt-PT" sz="2000">
                <a:solidFill>
                  <a:schemeClr val="bg1"/>
                </a:solidFill>
                <a:latin typeface="Verdana" pitchFamily="34" charset="0"/>
              </a:rPr>
              <a:t> ou da </a:t>
            </a:r>
            <a:r>
              <a:rPr lang="pt-PT" sz="2000">
                <a:solidFill>
                  <a:schemeClr val="tx2"/>
                </a:solidFill>
                <a:latin typeface="Verdana" pitchFamily="34" charset="0"/>
              </a:rPr>
              <a:t>profissão</a:t>
            </a:r>
            <a:r>
              <a:rPr lang="pt-PT" sz="2000">
                <a:solidFill>
                  <a:schemeClr val="bg1"/>
                </a:solidFill>
                <a:latin typeface="Verdana" pitchFamily="34" charset="0"/>
              </a:rPr>
              <a:t>.</a:t>
            </a:r>
          </a:p>
        </p:txBody>
      </p:sp>
      <p:pic>
        <p:nvPicPr>
          <p:cNvPr id="4" name="Imagem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4631531" y="3141663"/>
            <a:ext cx="2063750" cy="309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Imagem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701083" y="3573463"/>
            <a:ext cx="3223809" cy="2149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0"/>
                            </p:stCondLst>
                            <p:childTnLst>
                              <p:par>
                                <p:cTn id="1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50825" y="1773238"/>
            <a:ext cx="5616575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PT" sz="2000" dirty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Normalmente, para escrever um </a:t>
            </a:r>
            <a:r>
              <a:rPr lang="pt-PT" sz="2000" dirty="0">
                <a:solidFill>
                  <a:schemeClr val="accent3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retrato</a:t>
            </a:r>
            <a:r>
              <a:rPr lang="pt-PT" sz="2000" dirty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…</a:t>
            </a:r>
          </a:p>
        </p:txBody>
      </p:sp>
      <p:pic>
        <p:nvPicPr>
          <p:cNvPr id="5" name="Imagem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575469" y="2636838"/>
            <a:ext cx="3455987" cy="345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4284663" y="2636838"/>
            <a:ext cx="3455987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/>
            <a:r>
              <a:rPr lang="pt-PT" sz="2000">
                <a:solidFill>
                  <a:schemeClr val="bg1"/>
                </a:solidFill>
                <a:latin typeface="Verdana" pitchFamily="34" charset="0"/>
              </a:rPr>
              <a:t>- Partimos </a:t>
            </a:r>
            <a:r>
              <a:rPr lang="pt-PT" sz="2000">
                <a:solidFill>
                  <a:schemeClr val="tx2"/>
                </a:solidFill>
                <a:latin typeface="Verdana" pitchFamily="34" charset="0"/>
              </a:rPr>
              <a:t>do geral para o particular</a:t>
            </a:r>
            <a:r>
              <a:rPr lang="pt-PT" sz="2000">
                <a:solidFill>
                  <a:schemeClr val="bg1"/>
                </a:solidFill>
                <a:latin typeface="Verdana" pitchFamily="34" charset="0"/>
              </a:rPr>
              <a:t>, a fim de dar uma ordem à nossa descrição.</a:t>
            </a:r>
          </a:p>
        </p:txBody>
      </p:sp>
      <p:sp>
        <p:nvSpPr>
          <p:cNvPr id="27650" name="Rectangle 2"/>
          <p:cNvSpPr>
            <a:spLocks noChangeArrowheads="1"/>
          </p:cNvSpPr>
          <p:nvPr/>
        </p:nvSpPr>
        <p:spPr bwMode="auto">
          <a:xfrm>
            <a:off x="4356100" y="4437063"/>
            <a:ext cx="3384550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/>
            <a:r>
              <a:rPr lang="pt-PT" sz="2000">
                <a:solidFill>
                  <a:schemeClr val="bg1"/>
                </a:solidFill>
                <a:latin typeface="Verdana" pitchFamily="34" charset="0"/>
              </a:rPr>
              <a:t>- Utilizamos </a:t>
            </a:r>
            <a:r>
              <a:rPr lang="pt-PT" sz="2000">
                <a:solidFill>
                  <a:schemeClr val="tx2"/>
                </a:solidFill>
                <a:latin typeface="Verdana" pitchFamily="34" charset="0"/>
              </a:rPr>
              <a:t>adjetivos</a:t>
            </a:r>
            <a:r>
              <a:rPr lang="pt-PT" sz="2000">
                <a:solidFill>
                  <a:schemeClr val="bg1"/>
                </a:solidFill>
                <a:latin typeface="Verdana" pitchFamily="34" charset="0"/>
              </a:rPr>
              <a:t>, para expressar as várias características das nossas personagens.</a:t>
            </a:r>
          </a:p>
        </p:txBody>
      </p:sp>
    </p:spTree>
  </p:cSld>
  <p:clrMapOvr>
    <a:masterClrMapping/>
  </p:clrMapOvr>
  <p:transition advTm="2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2" dur="5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0"/>
                            </p:stCondLst>
                            <p:childTnLst>
                              <p:par>
                                <p:cTn id="1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0" fill="hold"/>
                                        <p:tgtEl>
                                          <p:spTgt spid="276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0" fill="hold"/>
                                        <p:tgtEl>
                                          <p:spTgt spid="276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0"/>
                            </p:stCondLst>
                            <p:childTnLst>
                              <p:par>
                                <p:cTn id="1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7649" grpId="0"/>
      <p:bldP spid="27650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319</TotalTime>
  <Words>271</Words>
  <Application>Microsoft Office PowerPoint</Application>
  <PresentationFormat>On-screen Show (4:3)</PresentationFormat>
  <Paragraphs>51</Paragraphs>
  <Slides>11</Slides>
  <Notes>11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</vt:vector>
  </TitlesOfParts>
  <Company>LeYa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lborges</dc:creator>
  <cp:lastModifiedBy>Mario Ferreira - AccountAdmin</cp:lastModifiedBy>
  <cp:revision>43</cp:revision>
  <dcterms:created xsi:type="dcterms:W3CDTF">2011-03-10T10:15:49Z</dcterms:created>
  <dcterms:modified xsi:type="dcterms:W3CDTF">2011-08-08T11:58:43Z</dcterms:modified>
</cp:coreProperties>
</file>